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83276" autoAdjust="0"/>
  </p:normalViewPr>
  <p:slideViewPr>
    <p:cSldViewPr snapToGrid="0" showGuides="1">
      <p:cViewPr varScale="1">
        <p:scale>
          <a:sx n="104" d="100"/>
          <a:sy n="104" d="100"/>
        </p:scale>
        <p:origin x="41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24878-8F1C-4334-B52D-D0ABAAC35227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E12D2-8258-482A-96FE-B079D3F270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58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BE12D2-8258-482A-96FE-B079D3F2708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772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BE12D2-8258-482A-96FE-B079D3F270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342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0B85F0-30CC-4C4E-ABAB-10B9C7D4B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DA6728-DB45-49B8-B5AE-CCE41E423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80198-8635-44F7-875E-7EC847A48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F408B6-FE4D-49F7-B3F2-E9B0A44D6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67D2FA-CFC6-4B94-B962-874373E1B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016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772BB9-9EF0-4CAB-B3F2-9DD129F52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9EECAA-3374-4DBB-8B07-B02B8B24F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1D3565-A137-44F0-B2AF-2704E0EF2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C15891-30CA-415D-9258-976C28FE8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2B405-C191-49AD-B659-D6E295A7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3BDB43-3080-4A59-830C-D7074090C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41698C-102E-4044-913B-22E0FE6937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A57A72-9DEA-4437-8232-6B0A90251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74E4E1-83CB-457F-ACAB-00FACA8C0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D552F9-A15A-47AA-9791-2D2D56459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84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4C6C05-A679-4AB1-AE74-0423E4AF5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E2E97F-499A-4DA0-ACDF-1D83817E7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5818B5-FEA2-4519-95E0-47B675A2E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B22219-E815-4EDA-9A20-BCF2BD576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AF08C7-F218-4D2A-9FA5-7BA82464E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923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0554F-DAAB-4D84-870B-A5A118CF1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F0DEB6-48EE-4617-97E0-68FCC1FA4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1E31A0-0CBA-456B-80E6-3DDF3270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577365-22F0-472A-8D29-0217107BC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3BB3AA-9EA7-45BF-B5E7-8587B7E8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651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1E509B-2849-421A-A736-84DFE22AF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0EE70B-EB5C-4D42-8572-CEB941EDBE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18F5D5-8DFB-401C-AA86-E2362770E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6908AD-1E14-495E-AC99-70485716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9319CF-A967-45B4-80FD-FEB63B208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99ED87-2093-4FA1-9D92-5641F251A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318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3DC1D-D5E8-47CE-B9AA-3A8A6ED59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D2306B-6648-4A9B-BCD2-4D69BB762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E03590-F58E-4636-BA50-5F2B561B9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6786C57-2471-434A-96B9-E22B09107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DEC09F-8A7F-482B-9B7A-BD72F1B16C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4791348-3427-47F7-97F0-6484D4BE9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BE60B68-859A-41CE-87E7-4522700B0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9E34D6-3A50-442C-80E4-58A74FCB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45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0E17C-0297-4379-B6BB-2EC3D87F9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EBE6CB-4BF5-482D-A86A-E2A938A0D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1DFD672-4C8B-4F23-AA93-231472DE6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D42F18-E0B9-4E65-B333-338813F63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740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99488C6-7FF3-41AB-BBF9-64324E537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F55C18E-E00E-49D2-8E95-8F344AF22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A81CD0-C3BE-4074-A64A-9FC5D1E84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124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2365C-9492-4149-8529-763F70AB8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2CE331-B1FA-4561-AB94-14EE9A1E2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2A7CFF-9F5D-4767-AF04-A2BFBFCD7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3DF740-5622-415F-9EC2-9C62CAE91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779F08-85D5-4C99-AF62-8986BAFD9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5EE8E3-DEB7-4FC1-B4F3-04F749B9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653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0EC44-699F-4A0B-951B-391AF0B5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028909-6657-44A5-A51E-14B06488DD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B8BA2D-9FFF-431E-9953-866A8CE4F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58BC65-1C51-4F33-96CB-9C539AAB9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F74B2D-7AB3-4EBC-AF25-E77F1BC97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89A87E-FF91-4039-B47D-2EE3EFF3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733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DF615F-7E32-496D-8977-7D868E580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DD5FB7-FD40-4E84-9B7B-459C9AE13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55193A-6983-41D7-8EA4-5054F3E3E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E9A18-CBE4-4935-93CD-AA388FB4DE0C}" type="datetimeFigureOut">
              <a:rPr lang="ko-KR" altLang="en-US" smtClean="0"/>
              <a:t>2022-01-12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C37329-122B-41C3-8670-17EE05D57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612DA8-2562-4F37-BEBA-11A989049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36C64-488A-4DDA-9A66-703A9BEA8C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1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jibybalde/dcgan-keras-chest-x-ray-imag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B84C5-5A5C-4067-BA1D-7B2DD7DC3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11096368" cy="2387600"/>
          </a:xfrm>
        </p:spPr>
        <p:txBody>
          <a:bodyPr/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GAN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을 이용한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X-ray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이미지 증강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357B28-35BD-4390-82EC-2AA75CBB5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249" y="4034525"/>
            <a:ext cx="9144000" cy="1655762"/>
          </a:xfrm>
        </p:spPr>
        <p:txBody>
          <a:bodyPr/>
          <a:lstStyle/>
          <a:p>
            <a:pPr algn="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AI 08 </a:t>
            </a:r>
            <a:r>
              <a:rPr lang="ko-KR" altLang="en-US" dirty="0" err="1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지민진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328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B84C5-5A5C-4067-BA1D-7B2DD7DC3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448" y="1750160"/>
            <a:ext cx="11096368" cy="2387600"/>
          </a:xfrm>
        </p:spPr>
        <p:txBody>
          <a:bodyPr>
            <a:noAutofit/>
          </a:bodyPr>
          <a:lstStyle/>
          <a:p>
            <a:r>
              <a:rPr lang="en-US" altLang="ko-KR" sz="9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THANK YOU!</a:t>
            </a:r>
            <a:endParaRPr lang="ko-KR" altLang="en-US" sz="9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8429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730866-9324-4226-ADD8-A345D3E33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진행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A1C703-4E5F-4215-BD95-1ACFAD9FE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" y="1278924"/>
            <a:ext cx="10896600" cy="4898039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의료영상 데이터는 환자 데이터가 정상데이터 보다 적은 경우가 많음</a:t>
            </a: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데이터 불균형을 피할 수 없음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Ex) Brain CT / MRI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의 환자 데이터 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뇌종양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뇌출혈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치매 등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..</a:t>
            </a:r>
          </a:p>
          <a:p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GAN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을 통해 환자 데이터를 생성하여 데이터 불균형 해결</a:t>
            </a: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모델의 성능 개선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간단한 의료영상인 </a:t>
            </a:r>
            <a:r>
              <a:rPr lang="en-US" altLang="ko-KR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X-ray</a:t>
            </a:r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이를 시험해보고자 함</a:t>
            </a:r>
            <a:r>
              <a:rPr lang="en-US" altLang="ko-KR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.</a:t>
            </a:r>
            <a:endParaRPr lang="ko-KR" altLang="en-US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A092602-2DF8-4EE6-981D-CFA99557B434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0001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338D440-BE27-42A6-BD30-B076B6ACFAAC}"/>
              </a:ext>
            </a:extLst>
          </p:cNvPr>
          <p:cNvSpPr txBox="1">
            <a:spLocks/>
          </p:cNvSpPr>
          <p:nvPr/>
        </p:nvSpPr>
        <p:spPr>
          <a:xfrm>
            <a:off x="356287" y="148882"/>
            <a:ext cx="10515600" cy="8952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X-ray Data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5124BE8-3D64-4255-9DBD-50ADF651FC36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366B0F1-5FA2-49FE-B6E3-8CCC89C9B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" y="1278924"/>
            <a:ext cx="10896600" cy="4683211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Kaggle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의 </a:t>
            </a:r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“</a:t>
            </a:r>
            <a:r>
              <a:rPr lang="en-US" altLang="ko-KR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Chest X-ray (Covid-19 &amp; Pneumonia) Dataset</a:t>
            </a:r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”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을 사용</a:t>
            </a: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정상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폐렴환자로 구성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Train set ( 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정상군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:1266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:460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폐렴환자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:3418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</a:p>
          <a:p>
            <a:pPr lvl="1"/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Test set (</a:t>
            </a:r>
            <a:r>
              <a:rPr lang="ko-KR" altLang="en-US" sz="2000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정상군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:317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:116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명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폐렴환자</a:t>
            </a:r>
            <a:r>
              <a:rPr lang="en-US" altLang="ko-KR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:855)</a:t>
            </a:r>
          </a:p>
          <a:p>
            <a:pPr marL="457200" lvl="1" indent="0">
              <a:buNone/>
            </a:pP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모델학습을 단순하게 하기위해 </a:t>
            </a:r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정상 데이터와 코로나</a:t>
            </a:r>
            <a:r>
              <a:rPr lang="en-US" altLang="ko-KR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19</a:t>
            </a:r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환자의 데이터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를 사용</a:t>
            </a: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sz="2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이진 분류 모델 </a:t>
            </a:r>
            <a:endParaRPr lang="en-US" altLang="ko-KR" sz="2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0" indent="0">
              <a:buNone/>
            </a:pP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GAN 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학습 시에는 코로나</a:t>
            </a:r>
            <a:r>
              <a:rPr lang="en-US" altLang="ko-KR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 </a:t>
            </a:r>
            <a:r>
              <a:rPr lang="ko-KR" altLang="en-US" sz="24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 데이터만 사용하여 환자 데이터 증강</a:t>
            </a:r>
            <a:endParaRPr lang="en-US" altLang="ko-KR" sz="24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485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화살표: 아래쪽 146">
            <a:extLst>
              <a:ext uri="{FF2B5EF4-FFF2-40B4-BE49-F238E27FC236}">
                <a16:creationId xmlns:a16="http://schemas.microsoft.com/office/drawing/2014/main" id="{738A515C-9859-4213-AC19-9AE77CAEAE74}"/>
              </a:ext>
            </a:extLst>
          </p:cNvPr>
          <p:cNvSpPr/>
          <p:nvPr/>
        </p:nvSpPr>
        <p:spPr>
          <a:xfrm>
            <a:off x="7357442" y="3170267"/>
            <a:ext cx="462301" cy="896904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D84D362-2D23-4C81-8A22-52F810D34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Pipeline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3C398E-D2CA-4140-A784-AE5F2C96600B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DE10033-FC90-4E11-A642-D8C289C72C9B}"/>
              </a:ext>
            </a:extLst>
          </p:cNvPr>
          <p:cNvSpPr/>
          <p:nvPr/>
        </p:nvSpPr>
        <p:spPr>
          <a:xfrm>
            <a:off x="326197" y="4107974"/>
            <a:ext cx="4456235" cy="2372496"/>
          </a:xfrm>
          <a:prstGeom prst="roundRect">
            <a:avLst/>
          </a:prstGeom>
          <a:noFill/>
          <a:ln w="571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66DF85CA-84EA-4F30-8523-AE9FD89C4B86}"/>
              </a:ext>
            </a:extLst>
          </p:cNvPr>
          <p:cNvSpPr/>
          <p:nvPr/>
        </p:nvSpPr>
        <p:spPr>
          <a:xfrm>
            <a:off x="6963574" y="4110382"/>
            <a:ext cx="4877195" cy="2372496"/>
          </a:xfrm>
          <a:prstGeom prst="round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F10B6891-F535-4587-9C8F-B9EEA73E1639}"/>
              </a:ext>
            </a:extLst>
          </p:cNvPr>
          <p:cNvGrpSpPr/>
          <p:nvPr/>
        </p:nvGrpSpPr>
        <p:grpSpPr>
          <a:xfrm>
            <a:off x="5009263" y="4816436"/>
            <a:ext cx="1735180" cy="742820"/>
            <a:chOff x="5047349" y="4556277"/>
            <a:chExt cx="1735180" cy="742820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4B7CC213-9BF7-4743-B26D-54CF1130E41B}"/>
                </a:ext>
              </a:extLst>
            </p:cNvPr>
            <p:cNvGrpSpPr/>
            <p:nvPr/>
          </p:nvGrpSpPr>
          <p:grpSpPr>
            <a:xfrm>
              <a:off x="5047349" y="4556277"/>
              <a:ext cx="1735180" cy="742820"/>
              <a:chOff x="5220522" y="4559643"/>
              <a:chExt cx="1735180" cy="742820"/>
            </a:xfrm>
          </p:grpSpPr>
          <p:sp>
            <p:nvSpPr>
              <p:cNvPr id="54" name="화살표: 오른쪽 53">
                <a:extLst>
                  <a:ext uri="{FF2B5EF4-FFF2-40B4-BE49-F238E27FC236}">
                    <a16:creationId xmlns:a16="http://schemas.microsoft.com/office/drawing/2014/main" id="{3D042981-AF89-41E4-8C1D-94F7865E9897}"/>
                  </a:ext>
                </a:extLst>
              </p:cNvPr>
              <p:cNvSpPr/>
              <p:nvPr/>
            </p:nvSpPr>
            <p:spPr>
              <a:xfrm>
                <a:off x="5911556" y="4559643"/>
                <a:ext cx="1044146" cy="742820"/>
              </a:xfrm>
              <a:prstGeom prst="rightArrow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화살표: 오른쪽 54">
                <a:extLst>
                  <a:ext uri="{FF2B5EF4-FFF2-40B4-BE49-F238E27FC236}">
                    <a16:creationId xmlns:a16="http://schemas.microsoft.com/office/drawing/2014/main" id="{1F65DE1D-E09F-4B9F-AA0F-1FA48E67F7FC}"/>
                  </a:ext>
                </a:extLst>
              </p:cNvPr>
              <p:cNvSpPr/>
              <p:nvPr/>
            </p:nvSpPr>
            <p:spPr>
              <a:xfrm rot="10800000">
                <a:off x="5220522" y="4559643"/>
                <a:ext cx="1044146" cy="742820"/>
              </a:xfrm>
              <a:prstGeom prst="rightArrow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F93F206-0563-4BFE-9C24-DD8982F857A6}"/>
                </a:ext>
              </a:extLst>
            </p:cNvPr>
            <p:cNvSpPr txBox="1"/>
            <p:nvPr/>
          </p:nvSpPr>
          <p:spPr>
            <a:xfrm>
              <a:off x="5322866" y="4758410"/>
              <a:ext cx="11776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성능 비교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7B5CC1F7-E542-486F-A55D-54F0732EEB64}"/>
              </a:ext>
            </a:extLst>
          </p:cNvPr>
          <p:cNvSpPr txBox="1"/>
          <p:nvPr/>
        </p:nvSpPr>
        <p:spPr>
          <a:xfrm>
            <a:off x="334463" y="4920132"/>
            <a:ext cx="1353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Normal</a:t>
            </a:r>
          </a:p>
          <a:p>
            <a:pPr algn="ctr"/>
            <a:r>
              <a:rPr lang="en-US" altLang="ko-KR" sz="1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X-ray</a:t>
            </a:r>
            <a:endParaRPr lang="ko-KR" altLang="en-US" sz="1000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68EB0ED9-AC07-46C0-9A5E-4CE18D0387EF}"/>
              </a:ext>
            </a:extLst>
          </p:cNvPr>
          <p:cNvGrpSpPr/>
          <p:nvPr/>
        </p:nvGrpSpPr>
        <p:grpSpPr>
          <a:xfrm>
            <a:off x="2186366" y="4804197"/>
            <a:ext cx="1126815" cy="1133751"/>
            <a:chOff x="2674366" y="4464369"/>
            <a:chExt cx="1126815" cy="1133751"/>
          </a:xfrm>
        </p:grpSpPr>
        <p:sp>
          <p:nvSpPr>
            <p:cNvPr id="66" name="사각형: 둥근 모서리 65">
              <a:extLst>
                <a:ext uri="{FF2B5EF4-FFF2-40B4-BE49-F238E27FC236}">
                  <a16:creationId xmlns:a16="http://schemas.microsoft.com/office/drawing/2014/main" id="{543A8371-9D72-41A4-8296-E08DAA641C40}"/>
                </a:ext>
              </a:extLst>
            </p:cNvPr>
            <p:cNvSpPr/>
            <p:nvPr/>
          </p:nvSpPr>
          <p:spPr>
            <a:xfrm>
              <a:off x="2674366" y="4464369"/>
              <a:ext cx="1126815" cy="1133751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1526AEA-530F-4CE7-82ED-BA4A986FF34B}"/>
                </a:ext>
              </a:extLst>
            </p:cNvPr>
            <p:cNvSpPr txBox="1"/>
            <p:nvPr/>
          </p:nvSpPr>
          <p:spPr>
            <a:xfrm>
              <a:off x="2829996" y="4801975"/>
              <a:ext cx="81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CNN</a:t>
              </a:r>
              <a:endPara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66A9CC46-F8A2-425D-BAF0-E0C4491EAC48}"/>
              </a:ext>
            </a:extLst>
          </p:cNvPr>
          <p:cNvGrpSpPr/>
          <p:nvPr/>
        </p:nvGrpSpPr>
        <p:grpSpPr>
          <a:xfrm>
            <a:off x="9550201" y="4766469"/>
            <a:ext cx="1126815" cy="1133751"/>
            <a:chOff x="2674366" y="4464369"/>
            <a:chExt cx="1126815" cy="1133751"/>
          </a:xfrm>
        </p:grpSpPr>
        <p:sp>
          <p:nvSpPr>
            <p:cNvPr id="71" name="사각형: 둥근 모서리 70">
              <a:extLst>
                <a:ext uri="{FF2B5EF4-FFF2-40B4-BE49-F238E27FC236}">
                  <a16:creationId xmlns:a16="http://schemas.microsoft.com/office/drawing/2014/main" id="{97EC6322-59F8-472C-9662-F0A91294FDF6}"/>
                </a:ext>
              </a:extLst>
            </p:cNvPr>
            <p:cNvSpPr/>
            <p:nvPr/>
          </p:nvSpPr>
          <p:spPr>
            <a:xfrm>
              <a:off x="2674366" y="4464369"/>
              <a:ext cx="1126815" cy="1133751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E37B22A-0903-4A42-A159-16FD595AC425}"/>
                </a:ext>
              </a:extLst>
            </p:cNvPr>
            <p:cNvSpPr txBox="1"/>
            <p:nvPr/>
          </p:nvSpPr>
          <p:spPr>
            <a:xfrm>
              <a:off x="2829996" y="4801975"/>
              <a:ext cx="81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CNN</a:t>
              </a:r>
              <a:endPara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B6A8EE64-DE38-47F3-9B85-CFF1DABBDE3D}"/>
              </a:ext>
            </a:extLst>
          </p:cNvPr>
          <p:cNvGrpSpPr/>
          <p:nvPr/>
        </p:nvGrpSpPr>
        <p:grpSpPr>
          <a:xfrm>
            <a:off x="3572175" y="5110362"/>
            <a:ext cx="1065327" cy="461665"/>
            <a:chOff x="3663998" y="4829252"/>
            <a:chExt cx="1065327" cy="461665"/>
          </a:xfrm>
        </p:grpSpPr>
        <p:sp>
          <p:nvSpPr>
            <p:cNvPr id="74" name="화살표: 오른쪽 73">
              <a:extLst>
                <a:ext uri="{FF2B5EF4-FFF2-40B4-BE49-F238E27FC236}">
                  <a16:creationId xmlns:a16="http://schemas.microsoft.com/office/drawing/2014/main" id="{678AA934-0FBC-4C6A-B6A6-2CF7CEFE03E1}"/>
                </a:ext>
              </a:extLst>
            </p:cNvPr>
            <p:cNvSpPr/>
            <p:nvPr/>
          </p:nvSpPr>
          <p:spPr>
            <a:xfrm>
              <a:off x="3663998" y="4925002"/>
              <a:ext cx="345606" cy="270163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0BD05FA-4739-42F0-8ADD-7CAD447F809F}"/>
                </a:ext>
              </a:extLst>
            </p:cNvPr>
            <p:cNvSpPr txBox="1"/>
            <p:nvPr/>
          </p:nvSpPr>
          <p:spPr>
            <a:xfrm>
              <a:off x="3913771" y="4829252"/>
              <a:ext cx="81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분류</a:t>
              </a:r>
              <a:endPara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82399F18-C862-4D7B-93F4-601022285319}"/>
              </a:ext>
            </a:extLst>
          </p:cNvPr>
          <p:cNvGrpSpPr/>
          <p:nvPr/>
        </p:nvGrpSpPr>
        <p:grpSpPr>
          <a:xfrm>
            <a:off x="10792210" y="5105134"/>
            <a:ext cx="1065327" cy="461665"/>
            <a:chOff x="3663998" y="4829252"/>
            <a:chExt cx="1065327" cy="461665"/>
          </a:xfrm>
        </p:grpSpPr>
        <p:sp>
          <p:nvSpPr>
            <p:cNvPr id="78" name="화살표: 오른쪽 77">
              <a:extLst>
                <a:ext uri="{FF2B5EF4-FFF2-40B4-BE49-F238E27FC236}">
                  <a16:creationId xmlns:a16="http://schemas.microsoft.com/office/drawing/2014/main" id="{04C1A7C4-4193-48D0-BBCD-D8EBBE83FE9E}"/>
                </a:ext>
              </a:extLst>
            </p:cNvPr>
            <p:cNvSpPr/>
            <p:nvPr/>
          </p:nvSpPr>
          <p:spPr>
            <a:xfrm>
              <a:off x="3663998" y="4925002"/>
              <a:ext cx="345606" cy="270163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A7E3EE4-1693-4364-A89F-C245E1F474D9}"/>
                </a:ext>
              </a:extLst>
            </p:cNvPr>
            <p:cNvSpPr txBox="1"/>
            <p:nvPr/>
          </p:nvSpPr>
          <p:spPr>
            <a:xfrm>
              <a:off x="3913771" y="4829252"/>
              <a:ext cx="815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분류</a:t>
              </a:r>
              <a:endPara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B02501C4-0595-4CF1-8ABF-295F4C9A76A7}"/>
              </a:ext>
            </a:extLst>
          </p:cNvPr>
          <p:cNvGrpSpPr/>
          <p:nvPr/>
        </p:nvGrpSpPr>
        <p:grpSpPr>
          <a:xfrm>
            <a:off x="6841108" y="5490940"/>
            <a:ext cx="2533890" cy="907762"/>
            <a:chOff x="4787370" y="3252548"/>
            <a:chExt cx="2533890" cy="907762"/>
          </a:xfrm>
        </p:grpSpPr>
        <p:grpSp>
          <p:nvGrpSpPr>
            <p:cNvPr id="99" name="그룹 98">
              <a:extLst>
                <a:ext uri="{FF2B5EF4-FFF2-40B4-BE49-F238E27FC236}">
                  <a16:creationId xmlns:a16="http://schemas.microsoft.com/office/drawing/2014/main" id="{D70A0ABB-11A6-4810-8BAB-539568D87901}"/>
                </a:ext>
              </a:extLst>
            </p:cNvPr>
            <p:cNvGrpSpPr/>
            <p:nvPr/>
          </p:nvGrpSpPr>
          <p:grpSpPr>
            <a:xfrm>
              <a:off x="4787370" y="3252548"/>
              <a:ext cx="2533890" cy="907762"/>
              <a:chOff x="6873708" y="5074190"/>
              <a:chExt cx="2533890" cy="907762"/>
            </a:xfrm>
          </p:grpSpPr>
          <p:grpSp>
            <p:nvGrpSpPr>
              <p:cNvPr id="92" name="그룹 91">
                <a:extLst>
                  <a:ext uri="{FF2B5EF4-FFF2-40B4-BE49-F238E27FC236}">
                    <a16:creationId xmlns:a16="http://schemas.microsoft.com/office/drawing/2014/main" id="{7CCFA553-C85A-4ACF-8B5A-8033B87DED1D}"/>
                  </a:ext>
                </a:extLst>
              </p:cNvPr>
              <p:cNvGrpSpPr/>
              <p:nvPr/>
            </p:nvGrpSpPr>
            <p:grpSpPr>
              <a:xfrm>
                <a:off x="6873708" y="5167318"/>
                <a:ext cx="1353471" cy="810664"/>
                <a:chOff x="6873708" y="5167318"/>
                <a:chExt cx="1353471" cy="810664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74BCBBE3-9B2C-441E-A2AB-61D9BB13072D}"/>
                    </a:ext>
                  </a:extLst>
                </p:cNvPr>
                <p:cNvSpPr txBox="1"/>
                <p:nvPr/>
              </p:nvSpPr>
              <p:spPr>
                <a:xfrm>
                  <a:off x="6873708" y="5577872"/>
                  <a:ext cx="135347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COVID19</a:t>
                  </a:r>
                </a:p>
                <a:p>
                  <a:pPr algn="ctr"/>
                  <a:r>
                    <a:rPr lang="en-US" altLang="ko-KR" sz="10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X-ray</a:t>
                  </a:r>
                  <a:endParaRPr lang="ko-KR" altLang="en-US" sz="10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endParaRPr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DF44CD7-DC20-4FD6-A4CC-9897A954CDE9}"/>
                    </a:ext>
                  </a:extLst>
                </p:cNvPr>
                <p:cNvGrpSpPr/>
                <p:nvPr/>
              </p:nvGrpSpPr>
              <p:grpSpPr>
                <a:xfrm>
                  <a:off x="7192224" y="5167318"/>
                  <a:ext cx="754654" cy="401760"/>
                  <a:chOff x="508549" y="5094705"/>
                  <a:chExt cx="920307" cy="467694"/>
                </a:xfrm>
              </p:grpSpPr>
              <p:pic>
                <p:nvPicPr>
                  <p:cNvPr id="85" name="그림 84" descr="흐림이(가) 표시된 사진&#10;&#10;자동 생성된 설명">
                    <a:extLst>
                      <a:ext uri="{FF2B5EF4-FFF2-40B4-BE49-F238E27FC236}">
                        <a16:creationId xmlns:a16="http://schemas.microsoft.com/office/drawing/2014/main" id="{F86DBA9A-02CC-4AF5-8D2A-21B8A6E120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08549" y="5094705"/>
                    <a:ext cx="351746" cy="463924"/>
                  </a:xfrm>
                  <a:prstGeom prst="rect">
                    <a:avLst/>
                  </a:prstGeom>
                </p:spPr>
              </p:pic>
              <p:pic>
                <p:nvPicPr>
                  <p:cNvPr id="86" name="그림 85" descr="흐림이(가) 표시된 사진&#10;&#10;자동 생성된 설명">
                    <a:extLst>
                      <a:ext uri="{FF2B5EF4-FFF2-40B4-BE49-F238E27FC236}">
                        <a16:creationId xmlns:a16="http://schemas.microsoft.com/office/drawing/2014/main" id="{B06F8567-572D-4E9A-96E4-5C080AC13B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51442" y="5100734"/>
                    <a:ext cx="374927" cy="461665"/>
                  </a:xfrm>
                  <a:prstGeom prst="rect">
                    <a:avLst/>
                  </a:prstGeom>
                </p:spPr>
              </p:pic>
              <p:pic>
                <p:nvPicPr>
                  <p:cNvPr id="87" name="그림 86">
                    <a:extLst>
                      <a:ext uri="{FF2B5EF4-FFF2-40B4-BE49-F238E27FC236}">
                        <a16:creationId xmlns:a16="http://schemas.microsoft.com/office/drawing/2014/main" id="{A61B0CE3-DFE4-41AF-A5DB-85427A17EC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53929" y="5096964"/>
                    <a:ext cx="374927" cy="461665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94" name="그룹 93">
                <a:extLst>
                  <a:ext uri="{FF2B5EF4-FFF2-40B4-BE49-F238E27FC236}">
                    <a16:creationId xmlns:a16="http://schemas.microsoft.com/office/drawing/2014/main" id="{DF7F2921-E143-46FE-A991-D85882D83E09}"/>
                  </a:ext>
                </a:extLst>
              </p:cNvPr>
              <p:cNvGrpSpPr/>
              <p:nvPr/>
            </p:nvGrpSpPr>
            <p:grpSpPr>
              <a:xfrm>
                <a:off x="8054127" y="5191277"/>
                <a:ext cx="1353471" cy="790675"/>
                <a:chOff x="8027518" y="5175274"/>
                <a:chExt cx="1353471" cy="790675"/>
              </a:xfrm>
            </p:grpSpPr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80B56755-194F-4947-81A6-312EC14B43C0}"/>
                    </a:ext>
                  </a:extLst>
                </p:cNvPr>
                <p:cNvSpPr txBox="1"/>
                <p:nvPr/>
              </p:nvSpPr>
              <p:spPr>
                <a:xfrm>
                  <a:off x="8027518" y="5565839"/>
                  <a:ext cx="135347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0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Fake COVID19</a:t>
                  </a:r>
                </a:p>
                <a:p>
                  <a:pPr algn="ctr"/>
                  <a:r>
                    <a:rPr lang="en-US" altLang="ko-KR" sz="10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X-ray</a:t>
                  </a:r>
                  <a:endParaRPr lang="ko-KR" altLang="en-US" sz="10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endParaRPr>
                </a:p>
              </p:txBody>
            </p:sp>
            <p:grpSp>
              <p:nvGrpSpPr>
                <p:cNvPr id="93" name="그룹 92">
                  <a:extLst>
                    <a:ext uri="{FF2B5EF4-FFF2-40B4-BE49-F238E27FC236}">
                      <a16:creationId xmlns:a16="http://schemas.microsoft.com/office/drawing/2014/main" id="{B6EB5269-7B50-49DD-8E89-448F5DF1D2D4}"/>
                    </a:ext>
                  </a:extLst>
                </p:cNvPr>
                <p:cNvGrpSpPr/>
                <p:nvPr/>
              </p:nvGrpSpPr>
              <p:grpSpPr>
                <a:xfrm>
                  <a:off x="8202357" y="5175274"/>
                  <a:ext cx="964197" cy="396581"/>
                  <a:chOff x="8202357" y="5175274"/>
                  <a:chExt cx="964197" cy="396581"/>
                </a:xfrm>
              </p:grpSpPr>
              <p:pic>
                <p:nvPicPr>
                  <p:cNvPr id="89" name="그림 88" descr="실내이(가) 표시된 사진&#10;&#10;자동 생성된 설명">
                    <a:extLst>
                      <a:ext uri="{FF2B5EF4-FFF2-40B4-BE49-F238E27FC236}">
                        <a16:creationId xmlns:a16="http://schemas.microsoft.com/office/drawing/2014/main" id="{1B8FB273-B01E-47D1-83D2-7A7C41FC5F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202357" y="5175274"/>
                    <a:ext cx="354013" cy="396581"/>
                  </a:xfrm>
                  <a:prstGeom prst="rect">
                    <a:avLst/>
                  </a:prstGeom>
                </p:spPr>
              </p:pic>
              <p:pic>
                <p:nvPicPr>
                  <p:cNvPr id="90" name="그림 89">
                    <a:extLst>
                      <a:ext uri="{FF2B5EF4-FFF2-40B4-BE49-F238E27FC236}">
                        <a16:creationId xmlns:a16="http://schemas.microsoft.com/office/drawing/2014/main" id="{A597F924-79E0-422D-A64A-890D73C582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452264" y="5175274"/>
                    <a:ext cx="354013" cy="396581"/>
                  </a:xfrm>
                  <a:prstGeom prst="rect">
                    <a:avLst/>
                  </a:prstGeom>
                </p:spPr>
              </p:pic>
              <p:pic>
                <p:nvPicPr>
                  <p:cNvPr id="91" name="그림 90" descr="고양이, 실내, 포유류, 응시하는이(가) 표시된 사진&#10;&#10;자동 생성된 설명">
                    <a:extLst>
                      <a:ext uri="{FF2B5EF4-FFF2-40B4-BE49-F238E27FC236}">
                        <a16:creationId xmlns:a16="http://schemas.microsoft.com/office/drawing/2014/main" id="{933E994F-7FBF-4901-9C2E-7C3DAECA73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812541" y="5175274"/>
                    <a:ext cx="354013" cy="396581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5D599BFB-2BD3-467F-9CDE-6B04BEBF7E72}"/>
                  </a:ext>
                </a:extLst>
              </p:cNvPr>
              <p:cNvSpPr txBox="1"/>
              <p:nvPr/>
            </p:nvSpPr>
            <p:spPr>
              <a:xfrm>
                <a:off x="7899005" y="5074190"/>
                <a:ext cx="40599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3200" dirty="0"/>
                  <a:t>+</a:t>
                </a:r>
                <a:endParaRPr lang="ko-KR" altLang="en-US" sz="3200" dirty="0"/>
              </a:p>
            </p:txBody>
          </p:sp>
        </p:grpSp>
        <p:sp>
          <p:nvSpPr>
            <p:cNvPr id="100" name="사각형: 둥근 모서리 99">
              <a:extLst>
                <a:ext uri="{FF2B5EF4-FFF2-40B4-BE49-F238E27FC236}">
                  <a16:creationId xmlns:a16="http://schemas.microsoft.com/office/drawing/2014/main" id="{BD790281-D32A-49AE-833F-94D807D6B6AB}"/>
                </a:ext>
              </a:extLst>
            </p:cNvPr>
            <p:cNvSpPr/>
            <p:nvPr/>
          </p:nvSpPr>
          <p:spPr>
            <a:xfrm>
              <a:off x="5001515" y="3252548"/>
              <a:ext cx="2152246" cy="861057"/>
            </a:xfrm>
            <a:prstGeom prst="roundRect">
              <a:avLst>
                <a:gd name="adj" fmla="val 29687"/>
              </a:avLst>
            </a:prstGeom>
            <a:noFill/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3EC4DD7B-8A75-429F-B4F2-7C2FC4349AEA}"/>
              </a:ext>
            </a:extLst>
          </p:cNvPr>
          <p:cNvGrpSpPr/>
          <p:nvPr/>
        </p:nvGrpSpPr>
        <p:grpSpPr>
          <a:xfrm>
            <a:off x="579153" y="4483370"/>
            <a:ext cx="910797" cy="451078"/>
            <a:chOff x="3307588" y="3657934"/>
            <a:chExt cx="1608429" cy="925912"/>
          </a:xfrm>
        </p:grpSpPr>
        <p:pic>
          <p:nvPicPr>
            <p:cNvPr id="117" name="그림 116" descr="닫기이(가) 표시된 사진&#10;&#10;자동 생성된 설명">
              <a:extLst>
                <a:ext uri="{FF2B5EF4-FFF2-40B4-BE49-F238E27FC236}">
                  <a16:creationId xmlns:a16="http://schemas.microsoft.com/office/drawing/2014/main" id="{18878D27-0FB2-4D48-A657-21432F2AD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588" y="3661996"/>
              <a:ext cx="615950" cy="921850"/>
            </a:xfrm>
            <a:prstGeom prst="rect">
              <a:avLst/>
            </a:prstGeom>
          </p:spPr>
        </p:pic>
        <p:pic>
          <p:nvPicPr>
            <p:cNvPr id="119" name="그림 118" descr="닫기, 해파리이(가) 표시된 사진&#10;&#10;자동 생성된 설명">
              <a:extLst>
                <a:ext uri="{FF2B5EF4-FFF2-40B4-BE49-F238E27FC236}">
                  <a16:creationId xmlns:a16="http://schemas.microsoft.com/office/drawing/2014/main" id="{57BFF9E8-381A-4207-872E-F0343DA20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2587" y="3661996"/>
              <a:ext cx="615952" cy="921850"/>
            </a:xfrm>
            <a:prstGeom prst="rect">
              <a:avLst/>
            </a:prstGeom>
          </p:spPr>
        </p:pic>
        <p:pic>
          <p:nvPicPr>
            <p:cNvPr id="121" name="그림 120">
              <a:extLst>
                <a:ext uri="{FF2B5EF4-FFF2-40B4-BE49-F238E27FC236}">
                  <a16:creationId xmlns:a16="http://schemas.microsoft.com/office/drawing/2014/main" id="{83E1135B-1950-4FB2-A346-B97DE0669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00615" y="3657934"/>
              <a:ext cx="615402" cy="921850"/>
            </a:xfrm>
            <a:prstGeom prst="rect">
              <a:avLst/>
            </a:prstGeom>
          </p:spPr>
        </p:pic>
      </p:grpSp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6D3A41EA-312D-406C-8F32-CF77C3C1364B}"/>
              </a:ext>
            </a:extLst>
          </p:cNvPr>
          <p:cNvSpPr/>
          <p:nvPr/>
        </p:nvSpPr>
        <p:spPr>
          <a:xfrm>
            <a:off x="555513" y="4343524"/>
            <a:ext cx="952972" cy="945825"/>
          </a:xfrm>
          <a:prstGeom prst="rect">
            <a:avLst/>
          </a:prstGeom>
          <a:noFill/>
          <a:ln w="190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8F42AFD6-169A-4DCB-8970-7D4304534B0B}"/>
              </a:ext>
            </a:extLst>
          </p:cNvPr>
          <p:cNvGrpSpPr/>
          <p:nvPr/>
        </p:nvGrpSpPr>
        <p:grpSpPr>
          <a:xfrm>
            <a:off x="352414" y="5367252"/>
            <a:ext cx="1353471" cy="945825"/>
            <a:chOff x="289903" y="5041781"/>
            <a:chExt cx="1353471" cy="945825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E41B4C4-AA78-4015-83EE-2506747A2992}"/>
                </a:ext>
              </a:extLst>
            </p:cNvPr>
            <p:cNvSpPr txBox="1"/>
            <p:nvPr/>
          </p:nvSpPr>
          <p:spPr>
            <a:xfrm>
              <a:off x="289903" y="5578035"/>
              <a:ext cx="13534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COVID19</a:t>
              </a:r>
            </a:p>
            <a:p>
              <a:pPr algn="ctr"/>
              <a:r>
                <a:rPr lang="en-US" altLang="ko-KR" sz="10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X-ray</a:t>
              </a:r>
              <a:endParaRPr lang="ko-KR" altLang="en-US" sz="1000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3184B53F-2A6F-406F-B5C8-85B1B8360CA2}"/>
                </a:ext>
              </a:extLst>
            </p:cNvPr>
            <p:cNvGrpSpPr/>
            <p:nvPr/>
          </p:nvGrpSpPr>
          <p:grpSpPr>
            <a:xfrm>
              <a:off x="525930" y="5092820"/>
              <a:ext cx="920307" cy="467694"/>
              <a:chOff x="508549" y="5094705"/>
              <a:chExt cx="920307" cy="467694"/>
            </a:xfrm>
          </p:grpSpPr>
          <p:pic>
            <p:nvPicPr>
              <p:cNvPr id="80" name="그림 79" descr="흐림이(가) 표시된 사진&#10;&#10;자동 생성된 설명">
                <a:extLst>
                  <a:ext uri="{FF2B5EF4-FFF2-40B4-BE49-F238E27FC236}">
                    <a16:creationId xmlns:a16="http://schemas.microsoft.com/office/drawing/2014/main" id="{40A3D017-6FD1-4C15-A3E0-5EAF1660B6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8549" y="5094705"/>
                <a:ext cx="351746" cy="463924"/>
              </a:xfrm>
              <a:prstGeom prst="rect">
                <a:avLst/>
              </a:prstGeom>
            </p:spPr>
          </p:pic>
          <p:pic>
            <p:nvPicPr>
              <p:cNvPr id="81" name="그림 80" descr="흐림이(가) 표시된 사진&#10;&#10;자동 생성된 설명">
                <a:extLst>
                  <a:ext uri="{FF2B5EF4-FFF2-40B4-BE49-F238E27FC236}">
                    <a16:creationId xmlns:a16="http://schemas.microsoft.com/office/drawing/2014/main" id="{569D942E-6954-4FCA-A8BA-88042285A9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1442" y="5100734"/>
                <a:ext cx="374927" cy="461665"/>
              </a:xfrm>
              <a:prstGeom prst="rect">
                <a:avLst/>
              </a:prstGeom>
            </p:spPr>
          </p:pic>
          <p:pic>
            <p:nvPicPr>
              <p:cNvPr id="82" name="그림 81">
                <a:extLst>
                  <a:ext uri="{FF2B5EF4-FFF2-40B4-BE49-F238E27FC236}">
                    <a16:creationId xmlns:a16="http://schemas.microsoft.com/office/drawing/2014/main" id="{B3AA16D6-8662-4C1E-B9E1-282F38D631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53929" y="5096964"/>
                <a:ext cx="374927" cy="461665"/>
              </a:xfrm>
              <a:prstGeom prst="rect">
                <a:avLst/>
              </a:prstGeom>
            </p:spPr>
          </p:pic>
        </p:grp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10E7E7B5-2AB2-47CE-BDB0-49E6D7B97341}"/>
                </a:ext>
              </a:extLst>
            </p:cNvPr>
            <p:cNvSpPr/>
            <p:nvPr/>
          </p:nvSpPr>
          <p:spPr>
            <a:xfrm>
              <a:off x="505093" y="5041781"/>
              <a:ext cx="952972" cy="945825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1" name="그룹 150">
            <a:extLst>
              <a:ext uri="{FF2B5EF4-FFF2-40B4-BE49-F238E27FC236}">
                <a16:creationId xmlns:a16="http://schemas.microsoft.com/office/drawing/2014/main" id="{1F45BA8B-E219-4BF1-995B-60931FA5249E}"/>
              </a:ext>
            </a:extLst>
          </p:cNvPr>
          <p:cNvGrpSpPr/>
          <p:nvPr/>
        </p:nvGrpSpPr>
        <p:grpSpPr>
          <a:xfrm>
            <a:off x="2146195" y="1437806"/>
            <a:ext cx="7536638" cy="1927926"/>
            <a:chOff x="2143359" y="1158450"/>
            <a:chExt cx="7536638" cy="1927926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7BED0D4-EB3F-4F89-A597-3C132CE1A4FD}"/>
                </a:ext>
              </a:extLst>
            </p:cNvPr>
            <p:cNvGrpSpPr/>
            <p:nvPr/>
          </p:nvGrpSpPr>
          <p:grpSpPr>
            <a:xfrm>
              <a:off x="2143359" y="1158450"/>
              <a:ext cx="7536638" cy="1927926"/>
              <a:chOff x="600286" y="4099954"/>
              <a:chExt cx="7536638" cy="1927926"/>
            </a:xfrm>
            <a:solidFill>
              <a:schemeClr val="bg1"/>
            </a:solidFill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630CDA51-A121-4A9A-8C21-52D96C969720}"/>
                  </a:ext>
                </a:extLst>
              </p:cNvPr>
              <p:cNvSpPr/>
              <p:nvPr/>
            </p:nvSpPr>
            <p:spPr>
              <a:xfrm>
                <a:off x="600286" y="4099954"/>
                <a:ext cx="7536638" cy="1927926"/>
              </a:xfrm>
              <a:prstGeom prst="roundRect">
                <a:avLst/>
              </a:prstGeom>
              <a:grpFill/>
              <a:ln w="571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4CEBF850-49D5-4059-A640-D4B30BBCD118}"/>
                  </a:ext>
                </a:extLst>
              </p:cNvPr>
              <p:cNvGrpSpPr/>
              <p:nvPr/>
            </p:nvGrpSpPr>
            <p:grpSpPr>
              <a:xfrm>
                <a:off x="820967" y="4539170"/>
                <a:ext cx="1353471" cy="1393925"/>
                <a:chOff x="860372" y="4378000"/>
                <a:chExt cx="1353471" cy="1393925"/>
              </a:xfrm>
              <a:grpFill/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2DA94120-0BAD-44F0-B59F-10AD590A5E1C}"/>
                    </a:ext>
                  </a:extLst>
                </p:cNvPr>
                <p:cNvGrpSpPr/>
                <p:nvPr/>
              </p:nvGrpSpPr>
              <p:grpSpPr>
                <a:xfrm>
                  <a:off x="922190" y="4378000"/>
                  <a:ext cx="1240157" cy="863466"/>
                  <a:chOff x="3714902" y="5234444"/>
                  <a:chExt cx="2717801" cy="1782687"/>
                </a:xfrm>
                <a:grpFill/>
              </p:grpSpPr>
              <p:pic>
                <p:nvPicPr>
                  <p:cNvPr id="17" name="그림 16" descr="흐림이(가) 표시된 사진&#10;&#10;자동 생성된 설명">
                    <a:extLst>
                      <a:ext uri="{FF2B5EF4-FFF2-40B4-BE49-F238E27FC236}">
                        <a16:creationId xmlns:a16="http://schemas.microsoft.com/office/drawing/2014/main" id="{23AB5BDA-3537-4712-B3D2-77B9708E48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714902" y="5234444"/>
                    <a:ext cx="1428460" cy="1774903"/>
                  </a:xfrm>
                  <a:prstGeom prst="rect">
                    <a:avLst/>
                  </a:prstGeom>
                  <a:grpFill/>
                </p:spPr>
              </p:pic>
              <p:pic>
                <p:nvPicPr>
                  <p:cNvPr id="19" name="그림 18" descr="흐림이(가) 표시된 사진&#10;&#10;자동 생성된 설명">
                    <a:extLst>
                      <a:ext uri="{FF2B5EF4-FFF2-40B4-BE49-F238E27FC236}">
                        <a16:creationId xmlns:a16="http://schemas.microsoft.com/office/drawing/2014/main" id="{B8960E7E-BA4F-497B-9746-CE3FFE98397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466353" y="5250872"/>
                    <a:ext cx="1522600" cy="1766259"/>
                  </a:xfrm>
                  <a:prstGeom prst="rect">
                    <a:avLst/>
                  </a:prstGeom>
                  <a:grpFill/>
                </p:spPr>
              </p:pic>
              <p:pic>
                <p:nvPicPr>
                  <p:cNvPr id="21" name="그림 20">
                    <a:extLst>
                      <a:ext uri="{FF2B5EF4-FFF2-40B4-BE49-F238E27FC236}">
                        <a16:creationId xmlns:a16="http://schemas.microsoft.com/office/drawing/2014/main" id="{00CD0BA5-DFC6-49E2-8877-21BD161513B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910103" y="5243088"/>
                    <a:ext cx="1522600" cy="1766259"/>
                  </a:xfrm>
                  <a:prstGeom prst="rect">
                    <a:avLst/>
                  </a:prstGeom>
                  <a:grpFill/>
                </p:spPr>
              </p:pic>
            </p:grp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F134A151-5F02-491C-A2D8-80263D55AA5D}"/>
                    </a:ext>
                  </a:extLst>
                </p:cNvPr>
                <p:cNvSpPr txBox="1"/>
                <p:nvPr/>
              </p:nvSpPr>
              <p:spPr>
                <a:xfrm>
                  <a:off x="860372" y="5253529"/>
                  <a:ext cx="1353471" cy="518396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COVID19</a:t>
                  </a:r>
                </a:p>
                <a:p>
                  <a:pPr algn="ctr"/>
                  <a:r>
                    <a:rPr lang="en-US" altLang="ko-KR" sz="14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X-ray</a:t>
                  </a:r>
                  <a:endParaRPr lang="ko-KR" altLang="en-US" sz="14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endParaRPr>
                </a:p>
              </p:txBody>
            </p:sp>
          </p:grpSp>
          <p:sp>
            <p:nvSpPr>
              <p:cNvPr id="7" name="화살표: 오른쪽 6">
                <a:extLst>
                  <a:ext uri="{FF2B5EF4-FFF2-40B4-BE49-F238E27FC236}">
                    <a16:creationId xmlns:a16="http://schemas.microsoft.com/office/drawing/2014/main" id="{23C623DA-1DD3-4E3A-A3F8-499A5ADB6541}"/>
                  </a:ext>
                </a:extLst>
              </p:cNvPr>
              <p:cNvSpPr/>
              <p:nvPr/>
            </p:nvSpPr>
            <p:spPr>
              <a:xfrm>
                <a:off x="2348727" y="4808606"/>
                <a:ext cx="665168" cy="42386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D779BF36-47E2-4EB5-B571-768050B8F57C}"/>
                  </a:ext>
                </a:extLst>
              </p:cNvPr>
              <p:cNvGrpSpPr/>
              <p:nvPr/>
            </p:nvGrpSpPr>
            <p:grpSpPr>
              <a:xfrm>
                <a:off x="3191548" y="4497041"/>
                <a:ext cx="1353471" cy="1133751"/>
                <a:chOff x="3521676" y="2076626"/>
                <a:chExt cx="1445740" cy="1278924"/>
              </a:xfrm>
              <a:grpFill/>
            </p:grpSpPr>
            <p:sp>
              <p:nvSpPr>
                <p:cNvPr id="8" name="사각형: 둥근 모서리 7">
                  <a:extLst>
                    <a:ext uri="{FF2B5EF4-FFF2-40B4-BE49-F238E27FC236}">
                      <a16:creationId xmlns:a16="http://schemas.microsoft.com/office/drawing/2014/main" id="{BEF5695E-3410-44C2-9A3A-71B8AF0A5D21}"/>
                    </a:ext>
                  </a:extLst>
                </p:cNvPr>
                <p:cNvSpPr/>
                <p:nvPr/>
              </p:nvSpPr>
              <p:spPr>
                <a:xfrm>
                  <a:off x="3521676" y="2076626"/>
                  <a:ext cx="1445740" cy="1278924"/>
                </a:xfrm>
                <a:prstGeom prst="roundRect">
                  <a:avLst/>
                </a:prstGeom>
                <a:grp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63C9354E-0604-4934-8DA4-5EB91B99A714}"/>
                    </a:ext>
                  </a:extLst>
                </p:cNvPr>
                <p:cNvSpPr txBox="1"/>
                <p:nvPr/>
              </p:nvSpPr>
              <p:spPr>
                <a:xfrm>
                  <a:off x="3808970" y="2461756"/>
                  <a:ext cx="871152" cy="46166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400" b="1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GAN</a:t>
                  </a:r>
                  <a:endParaRPr lang="ko-KR" altLang="en-US" b="1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endParaRPr>
                </a:p>
              </p:txBody>
            </p:sp>
          </p:grpSp>
          <p:sp>
            <p:nvSpPr>
              <p:cNvPr id="11" name="화살표: 오른쪽 10">
                <a:extLst>
                  <a:ext uri="{FF2B5EF4-FFF2-40B4-BE49-F238E27FC236}">
                    <a16:creationId xmlns:a16="http://schemas.microsoft.com/office/drawing/2014/main" id="{CE38E8D7-D503-44C3-99C8-CF854AF816B0}"/>
                  </a:ext>
                </a:extLst>
              </p:cNvPr>
              <p:cNvSpPr/>
              <p:nvPr/>
            </p:nvSpPr>
            <p:spPr>
              <a:xfrm>
                <a:off x="4747461" y="4818753"/>
                <a:ext cx="665168" cy="423860"/>
              </a:xfrm>
              <a:prstGeom prst="right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D54A5788-91E9-4237-8320-F0B369AB205D}"/>
                  </a:ext>
                </a:extLst>
              </p:cNvPr>
              <p:cNvGrpSpPr/>
              <p:nvPr/>
            </p:nvGrpSpPr>
            <p:grpSpPr>
              <a:xfrm>
                <a:off x="5322031" y="4502508"/>
                <a:ext cx="1944076" cy="1412279"/>
                <a:chOff x="5322031" y="4502508"/>
                <a:chExt cx="1944076" cy="1412279"/>
              </a:xfrm>
              <a:grpFill/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32B010F6-82D7-4987-9162-7D70F39FCF9A}"/>
                    </a:ext>
                  </a:extLst>
                </p:cNvPr>
                <p:cNvSpPr txBox="1"/>
                <p:nvPr/>
              </p:nvSpPr>
              <p:spPr>
                <a:xfrm>
                  <a:off x="5322031" y="5391567"/>
                  <a:ext cx="1944076" cy="523220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Fake COVID19</a:t>
                  </a:r>
                </a:p>
                <a:p>
                  <a:pPr algn="ctr"/>
                  <a:r>
                    <a:rPr lang="en-US" altLang="ko-KR" sz="1400" dirty="0">
                      <a:latin typeface="나눔스퀘어라운드 Regular" panose="020B0600000101010101" pitchFamily="50" charset="-127"/>
                      <a:ea typeface="나눔스퀘어라운드 Regular" panose="020B0600000101010101" pitchFamily="50" charset="-127"/>
                    </a:rPr>
                    <a:t>X-ray</a:t>
                  </a:r>
                  <a:endParaRPr lang="ko-KR" altLang="en-US" sz="16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endParaRPr>
                </a:p>
              </p:txBody>
            </p:sp>
            <p:pic>
              <p:nvPicPr>
                <p:cNvPr id="25" name="그림 24" descr="실내이(가) 표시된 사진&#10;&#10;자동 생성된 설명">
                  <a:extLst>
                    <a:ext uri="{FF2B5EF4-FFF2-40B4-BE49-F238E27FC236}">
                      <a16:creationId xmlns:a16="http://schemas.microsoft.com/office/drawing/2014/main" id="{E6AB1682-BFBB-4FA1-8507-D90C01066C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697986" y="4502508"/>
                  <a:ext cx="591549" cy="859279"/>
                </a:xfrm>
                <a:prstGeom prst="rect">
                  <a:avLst/>
                </a:prstGeom>
                <a:grpFill/>
              </p:spPr>
            </p:pic>
            <p:pic>
              <p:nvPicPr>
                <p:cNvPr id="27" name="그림 26">
                  <a:extLst>
                    <a:ext uri="{FF2B5EF4-FFF2-40B4-BE49-F238E27FC236}">
                      <a16:creationId xmlns:a16="http://schemas.microsoft.com/office/drawing/2014/main" id="{B005E89E-97F9-4919-A2AF-7306185ACC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947893" y="4502508"/>
                  <a:ext cx="591549" cy="859279"/>
                </a:xfrm>
                <a:prstGeom prst="rect">
                  <a:avLst/>
                </a:prstGeom>
                <a:grpFill/>
              </p:spPr>
            </p:pic>
            <p:pic>
              <p:nvPicPr>
                <p:cNvPr id="29" name="그림 28" descr="고양이, 실내, 포유류, 응시하는이(가) 표시된 사진&#10;&#10;자동 생성된 설명">
                  <a:extLst>
                    <a:ext uri="{FF2B5EF4-FFF2-40B4-BE49-F238E27FC236}">
                      <a16:creationId xmlns:a16="http://schemas.microsoft.com/office/drawing/2014/main" id="{36FE0A9C-1399-493D-9BB8-F85929B087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08170" y="4502508"/>
                  <a:ext cx="591549" cy="859279"/>
                </a:xfrm>
                <a:prstGeom prst="rect">
                  <a:avLst/>
                </a:prstGeom>
                <a:grpFill/>
              </p:spPr>
            </p:pic>
          </p:grpSp>
        </p:grpSp>
        <p:sp>
          <p:nvSpPr>
            <p:cNvPr id="133" name="직사각형 132">
              <a:extLst>
                <a:ext uri="{FF2B5EF4-FFF2-40B4-BE49-F238E27FC236}">
                  <a16:creationId xmlns:a16="http://schemas.microsoft.com/office/drawing/2014/main" id="{9BF1FF2E-967F-4034-B968-EC28FF822DF2}"/>
                </a:ext>
              </a:extLst>
            </p:cNvPr>
            <p:cNvSpPr/>
            <p:nvPr/>
          </p:nvSpPr>
          <p:spPr>
            <a:xfrm>
              <a:off x="2430273" y="1469000"/>
              <a:ext cx="1235742" cy="1504283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C09504F0-C4A3-47BA-B484-626DE1033278}"/>
                </a:ext>
              </a:extLst>
            </p:cNvPr>
            <p:cNvSpPr/>
            <p:nvPr/>
          </p:nvSpPr>
          <p:spPr>
            <a:xfrm>
              <a:off x="7222633" y="1466941"/>
              <a:ext cx="1235742" cy="1504283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B238F323-74D8-43C0-A034-F938767FAD5A}"/>
              </a:ext>
            </a:extLst>
          </p:cNvPr>
          <p:cNvGrpSpPr/>
          <p:nvPr/>
        </p:nvGrpSpPr>
        <p:grpSpPr>
          <a:xfrm>
            <a:off x="7063612" y="4324344"/>
            <a:ext cx="1353471" cy="989036"/>
            <a:chOff x="7110316" y="4228289"/>
            <a:chExt cx="1353471" cy="989036"/>
          </a:xfrm>
        </p:grpSpPr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E9C884A9-57B2-4203-8F10-77D480EDB6BA}"/>
                </a:ext>
              </a:extLst>
            </p:cNvPr>
            <p:cNvGrpSpPr/>
            <p:nvPr/>
          </p:nvGrpSpPr>
          <p:grpSpPr>
            <a:xfrm>
              <a:off x="7110316" y="4360121"/>
              <a:ext cx="1353471" cy="857204"/>
              <a:chOff x="7397463" y="4183875"/>
              <a:chExt cx="1353471" cy="857204"/>
            </a:xfrm>
          </p:grpSpPr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D62C1DC8-CDD2-425A-B86E-3CE549A2F152}"/>
                  </a:ext>
                </a:extLst>
              </p:cNvPr>
              <p:cNvSpPr txBox="1"/>
              <p:nvPr/>
            </p:nvSpPr>
            <p:spPr>
              <a:xfrm>
                <a:off x="7397463" y="4640969"/>
                <a:ext cx="135347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0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rPr>
                  <a:t>Normal</a:t>
                </a:r>
              </a:p>
              <a:p>
                <a:pPr algn="ctr"/>
                <a:r>
                  <a:rPr lang="en-US" altLang="ko-KR" sz="1000" dirty="0">
                    <a:latin typeface="나눔스퀘어라운드 Regular" panose="020B0600000101010101" pitchFamily="50" charset="-127"/>
                    <a:ea typeface="나눔스퀘어라운드 Regular" panose="020B0600000101010101" pitchFamily="50" charset="-127"/>
                  </a:rPr>
                  <a:t>X-ray</a:t>
                </a:r>
                <a:endParaRPr lang="ko-KR" altLang="en-US" sz="1000" dirty="0"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endParaRPr>
              </a:p>
            </p:txBody>
          </p:sp>
          <p:grpSp>
            <p:nvGrpSpPr>
              <p:cNvPr id="124" name="그룹 123">
                <a:extLst>
                  <a:ext uri="{FF2B5EF4-FFF2-40B4-BE49-F238E27FC236}">
                    <a16:creationId xmlns:a16="http://schemas.microsoft.com/office/drawing/2014/main" id="{DD7C8622-E62D-4DB9-A3FA-AEFD7AA1A0BA}"/>
                  </a:ext>
                </a:extLst>
              </p:cNvPr>
              <p:cNvGrpSpPr/>
              <p:nvPr/>
            </p:nvGrpSpPr>
            <p:grpSpPr>
              <a:xfrm>
                <a:off x="7598245" y="4183875"/>
                <a:ext cx="910797" cy="451078"/>
                <a:chOff x="3307588" y="3657934"/>
                <a:chExt cx="1608429" cy="925912"/>
              </a:xfrm>
            </p:grpSpPr>
            <p:pic>
              <p:nvPicPr>
                <p:cNvPr id="125" name="그림 124" descr="닫기이(가) 표시된 사진&#10;&#10;자동 생성된 설명">
                  <a:extLst>
                    <a:ext uri="{FF2B5EF4-FFF2-40B4-BE49-F238E27FC236}">
                      <a16:creationId xmlns:a16="http://schemas.microsoft.com/office/drawing/2014/main" id="{C6E49B92-A145-4D9A-8A1A-2ED691ACBD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07588" y="3661996"/>
                  <a:ext cx="615950" cy="921850"/>
                </a:xfrm>
                <a:prstGeom prst="rect">
                  <a:avLst/>
                </a:prstGeom>
              </p:spPr>
            </p:pic>
            <p:pic>
              <p:nvPicPr>
                <p:cNvPr id="126" name="그림 125" descr="닫기, 해파리이(가) 표시된 사진&#10;&#10;자동 생성된 설명">
                  <a:extLst>
                    <a:ext uri="{FF2B5EF4-FFF2-40B4-BE49-F238E27FC236}">
                      <a16:creationId xmlns:a16="http://schemas.microsoft.com/office/drawing/2014/main" id="{33B8B37C-86AD-4139-8027-C1ED763920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762587" y="3661996"/>
                  <a:ext cx="615952" cy="921850"/>
                </a:xfrm>
                <a:prstGeom prst="rect">
                  <a:avLst/>
                </a:prstGeom>
              </p:spPr>
            </p:pic>
            <p:pic>
              <p:nvPicPr>
                <p:cNvPr id="127" name="그림 126">
                  <a:extLst>
                    <a:ext uri="{FF2B5EF4-FFF2-40B4-BE49-F238E27FC236}">
                      <a16:creationId xmlns:a16="http://schemas.microsoft.com/office/drawing/2014/main" id="{C5B9EDA5-75DA-4EC3-8FB0-A7CABD1C35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300615" y="3657934"/>
                  <a:ext cx="615402" cy="921850"/>
                </a:xfrm>
                <a:prstGeom prst="rect">
                  <a:avLst/>
                </a:prstGeom>
              </p:spPr>
            </p:pic>
          </p:grpSp>
        </p:grpSp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0EC5872B-C446-4A5A-9689-8D1F8548AFC5}"/>
                </a:ext>
              </a:extLst>
            </p:cNvPr>
            <p:cNvSpPr/>
            <p:nvPr/>
          </p:nvSpPr>
          <p:spPr>
            <a:xfrm>
              <a:off x="7284315" y="4228289"/>
              <a:ext cx="952972" cy="945825"/>
            </a:xfrm>
            <a:prstGeom prst="rect">
              <a:avLst/>
            </a:prstGeom>
            <a:noFill/>
            <a:ln w="190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4FAC14B4-51F2-4265-9AF8-DBDE889EEE80}"/>
              </a:ext>
            </a:extLst>
          </p:cNvPr>
          <p:cNvCxnSpPr>
            <a:stCxn id="130" idx="3"/>
            <a:endCxn id="66" idx="1"/>
          </p:cNvCxnSpPr>
          <p:nvPr/>
        </p:nvCxnSpPr>
        <p:spPr>
          <a:xfrm>
            <a:off x="1508485" y="4816437"/>
            <a:ext cx="677881" cy="5546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3C23D5A9-D170-4992-8D65-BA16E74AB251}"/>
              </a:ext>
            </a:extLst>
          </p:cNvPr>
          <p:cNvCxnSpPr>
            <a:stCxn id="131" idx="3"/>
            <a:endCxn id="66" idx="1"/>
          </p:cNvCxnSpPr>
          <p:nvPr/>
        </p:nvCxnSpPr>
        <p:spPr>
          <a:xfrm flipV="1">
            <a:off x="1520576" y="5371073"/>
            <a:ext cx="665790" cy="4690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E014EA82-9042-4974-B80A-DC9658B32519}"/>
              </a:ext>
            </a:extLst>
          </p:cNvPr>
          <p:cNvCxnSpPr>
            <a:stCxn id="135" idx="3"/>
            <a:endCxn id="71" idx="1"/>
          </p:cNvCxnSpPr>
          <p:nvPr/>
        </p:nvCxnSpPr>
        <p:spPr>
          <a:xfrm>
            <a:off x="8190583" y="4797257"/>
            <a:ext cx="1359618" cy="5360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6" name="직선 화살표 연결선 145">
            <a:extLst>
              <a:ext uri="{FF2B5EF4-FFF2-40B4-BE49-F238E27FC236}">
                <a16:creationId xmlns:a16="http://schemas.microsoft.com/office/drawing/2014/main" id="{1535BBAE-B995-4619-AAE5-36B077261A87}"/>
              </a:ext>
            </a:extLst>
          </p:cNvPr>
          <p:cNvCxnSpPr>
            <a:stCxn id="100" idx="3"/>
            <a:endCxn id="71" idx="1"/>
          </p:cNvCxnSpPr>
          <p:nvPr/>
        </p:nvCxnSpPr>
        <p:spPr>
          <a:xfrm flipV="1">
            <a:off x="9207499" y="5333345"/>
            <a:ext cx="342702" cy="5881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BCFA9BEE-5721-48C0-BD93-41B682BF1706}"/>
              </a:ext>
            </a:extLst>
          </p:cNvPr>
          <p:cNvSpPr txBox="1"/>
          <p:nvPr/>
        </p:nvSpPr>
        <p:spPr>
          <a:xfrm>
            <a:off x="649415" y="3710196"/>
            <a:ext cx="1813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기존 데이터 사용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DA57BBD3-5004-4AED-A2FD-F0C355A18553}"/>
              </a:ext>
            </a:extLst>
          </p:cNvPr>
          <p:cNvSpPr txBox="1"/>
          <p:nvPr/>
        </p:nvSpPr>
        <p:spPr>
          <a:xfrm>
            <a:off x="7826710" y="3715767"/>
            <a:ext cx="22569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Fake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데이터 사용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BEE5206-C2D7-4B73-B3FC-BA04472045E9}"/>
              </a:ext>
            </a:extLst>
          </p:cNvPr>
          <p:cNvSpPr txBox="1"/>
          <p:nvPr/>
        </p:nvSpPr>
        <p:spPr>
          <a:xfrm>
            <a:off x="2435824" y="1072692"/>
            <a:ext cx="377365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GAN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 훈련 및 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Fake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데이터 생성</a:t>
            </a:r>
          </a:p>
        </p:txBody>
      </p:sp>
    </p:spTree>
    <p:extLst>
      <p:ext uri="{BB962C8B-B14F-4D97-AF65-F5344CB8AC3E}">
        <p14:creationId xmlns:p14="http://schemas.microsoft.com/office/powerpoint/2010/main" val="3496888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5588A3-5AFF-444A-BA1E-CBB9E963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GAN Model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학습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2702AF-F97F-42D5-94F5-BF4F78237D8E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07BF6D9-B7B7-4EAF-9B9D-C640F35F8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" y="1278924"/>
            <a:ext cx="10896600" cy="4898039"/>
          </a:xfrm>
        </p:spPr>
        <p:txBody>
          <a:bodyPr>
            <a:normAutofit/>
          </a:bodyPr>
          <a:lstStyle/>
          <a:p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데이터 </a:t>
            </a:r>
            <a:r>
              <a:rPr lang="ko-KR" altLang="en-US" sz="2400" b="1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전처리</a:t>
            </a:r>
            <a:endParaRPr lang="en-US" altLang="ko-KR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환자 데이터만 사용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 크기를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128 x 128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축소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 정규화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(0~1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사이의 값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</a:p>
          <a:p>
            <a:pPr marL="457200" lvl="1" indent="0">
              <a:buNone/>
            </a:pP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228600" lvl="1">
              <a:spcBef>
                <a:spcPts val="1000"/>
              </a:spcBef>
            </a:pP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 학습</a:t>
            </a: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685800" lvl="2">
              <a:spcBef>
                <a:spcPts val="1000"/>
              </a:spcBef>
            </a:pP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DCGAN(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Inter"/>
              </a:rPr>
              <a:t>Deep Convolutional Generative Adversarial Network)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 사용</a:t>
            </a: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685800" lvl="2">
              <a:spcBef>
                <a:spcPts val="1000"/>
              </a:spcBef>
            </a:pP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Epoch 1000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번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시행</a:t>
            </a: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685800" lvl="2">
              <a:spcBef>
                <a:spcPts val="1000"/>
              </a:spcBef>
            </a:pP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Reference (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hlinkClick r:id="rId2"/>
              </a:rPr>
              <a:t>https://www.kaggle.com/djibybalde/dcgan-keras-chest-x-ray-images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</a:p>
          <a:p>
            <a:pPr marL="457200" lvl="2" indent="0">
              <a:spcBef>
                <a:spcPts val="1000"/>
              </a:spcBef>
              <a:buNone/>
            </a:pP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342900" lvl="1" indent="-342900"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환자의 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Fake 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이미지를 </a:t>
            </a:r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1000</a:t>
            </a: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장 생성하여 기존의 데이터에 더함</a:t>
            </a: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164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5588A3-5AFF-444A-BA1E-CBB9E963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GAN Model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학습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2702AF-F97F-42D5-94F5-BF4F78237D8E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9430CF1F-2F68-46CF-8CE6-3799BBDD0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827" y="1204184"/>
            <a:ext cx="5504934" cy="5504934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37FDB872-F41B-495E-BC96-48BE40DEC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9" y="1204184"/>
            <a:ext cx="5504934" cy="55049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F9B3C0-11F5-4E0D-A292-6C038953342D}"/>
              </a:ext>
            </a:extLst>
          </p:cNvPr>
          <p:cNvSpPr txBox="1"/>
          <p:nvPr/>
        </p:nvSpPr>
        <p:spPr>
          <a:xfrm>
            <a:off x="962532" y="1421797"/>
            <a:ext cx="22569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Epoch : 500</a:t>
            </a:r>
            <a:endParaRPr lang="ko-KR" altLang="en-US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88D6E2-E50D-422B-B0D0-17C12016AC91}"/>
              </a:ext>
            </a:extLst>
          </p:cNvPr>
          <p:cNvSpPr txBox="1"/>
          <p:nvPr/>
        </p:nvSpPr>
        <p:spPr>
          <a:xfrm>
            <a:off x="6595154" y="1421797"/>
            <a:ext cx="225694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Epoch : 1000</a:t>
            </a:r>
            <a:endParaRPr lang="ko-KR" altLang="en-US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5848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5588A3-5AFF-444A-BA1E-CBB9E963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이미지 분류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2702AF-F97F-42D5-94F5-BF4F78237D8E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07BF6D9-B7B7-4EAF-9B9D-C640F35F8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" y="1278924"/>
            <a:ext cx="10896600" cy="5004487"/>
          </a:xfrm>
        </p:spPr>
        <p:txBody>
          <a:bodyPr>
            <a:normAutofit/>
          </a:bodyPr>
          <a:lstStyle/>
          <a:p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데이터 </a:t>
            </a:r>
            <a:r>
              <a:rPr lang="ko-KR" altLang="en-US" sz="2400" b="1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전처리</a:t>
            </a:r>
            <a:endParaRPr lang="en-US" altLang="ko-KR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 크기를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128x128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로 고정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 정규화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(0~1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사이의 값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r>
              <a:rPr lang="en-US" altLang="ko-KR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CNN </a:t>
            </a:r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모델을 사용하여 분류 모델 생성</a:t>
            </a:r>
            <a:endParaRPr lang="en-US" altLang="ko-KR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이진 분류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(</a:t>
            </a:r>
            <a:r>
              <a:rPr lang="ko-KR" altLang="en-US" sz="2000" b="1" dirty="0" err="1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정상군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환자군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)</a:t>
            </a: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성능 비교를 위해 동일한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CNN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모델을 사용하여 학습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Early stop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을 이용해 최대한 학습</a:t>
            </a: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33F37925-3C35-40AE-8830-CCD7D638D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653" y="4408056"/>
            <a:ext cx="6352049" cy="234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54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5588A3-5AFF-444A-BA1E-CBB9E963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분류 모델 성능 비교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2702AF-F97F-42D5-94F5-BF4F78237D8E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표 44">
            <a:extLst>
              <a:ext uri="{FF2B5EF4-FFF2-40B4-BE49-F238E27FC236}">
                <a16:creationId xmlns:a16="http://schemas.microsoft.com/office/drawing/2014/main" id="{7E56D753-EE6B-456A-ABBB-4D86DD77AD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307211"/>
              </p:ext>
            </p:extLst>
          </p:nvPr>
        </p:nvGraphicFramePr>
        <p:xfrm>
          <a:off x="1338545" y="2394791"/>
          <a:ext cx="9245295" cy="2115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9059">
                  <a:extLst>
                    <a:ext uri="{9D8B030D-6E8A-4147-A177-3AD203B41FA5}">
                      <a16:colId xmlns:a16="http://schemas.microsoft.com/office/drawing/2014/main" val="2726518299"/>
                    </a:ext>
                  </a:extLst>
                </a:gridCol>
                <a:gridCol w="1849059">
                  <a:extLst>
                    <a:ext uri="{9D8B030D-6E8A-4147-A177-3AD203B41FA5}">
                      <a16:colId xmlns:a16="http://schemas.microsoft.com/office/drawing/2014/main" val="152416173"/>
                    </a:ext>
                  </a:extLst>
                </a:gridCol>
                <a:gridCol w="1849059">
                  <a:extLst>
                    <a:ext uri="{9D8B030D-6E8A-4147-A177-3AD203B41FA5}">
                      <a16:colId xmlns:a16="http://schemas.microsoft.com/office/drawing/2014/main" val="1043303727"/>
                    </a:ext>
                  </a:extLst>
                </a:gridCol>
                <a:gridCol w="1849059">
                  <a:extLst>
                    <a:ext uri="{9D8B030D-6E8A-4147-A177-3AD203B41FA5}">
                      <a16:colId xmlns:a16="http://schemas.microsoft.com/office/drawing/2014/main" val="905059667"/>
                    </a:ext>
                  </a:extLst>
                </a:gridCol>
                <a:gridCol w="1849059">
                  <a:extLst>
                    <a:ext uri="{9D8B030D-6E8A-4147-A177-3AD203B41FA5}">
                      <a16:colId xmlns:a16="http://schemas.microsoft.com/office/drawing/2014/main" val="248550943"/>
                    </a:ext>
                  </a:extLst>
                </a:gridCol>
              </a:tblGrid>
              <a:tr h="70526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Validation loss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/>
                        <a:t>Validation accuracy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Test loss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Test accuracy</a:t>
                      </a:r>
                      <a:endParaRPr lang="ko-KR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655518"/>
                  </a:ext>
                </a:extLst>
              </a:tr>
              <a:tr h="70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기존 </a:t>
                      </a:r>
                      <a:r>
                        <a:rPr lang="en-US" altLang="ko-KR" b="1" dirty="0"/>
                        <a:t>Dataset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2.4766e-06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0.0951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0.9792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05493"/>
                  </a:ext>
                </a:extLst>
              </a:tr>
              <a:tr h="7052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Fake data </a:t>
                      </a:r>
                      <a:r>
                        <a:rPr lang="ko-KR" altLang="en-US" b="1" dirty="0"/>
                        <a:t>추가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2.1205e-06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0.0850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0.9815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6819082"/>
                  </a:ext>
                </a:extLst>
              </a:tr>
            </a:tbl>
          </a:graphicData>
        </a:graphic>
      </p:graphicFrame>
      <p:grpSp>
        <p:nvGrpSpPr>
          <p:cNvPr id="50" name="그룹 49">
            <a:extLst>
              <a:ext uri="{FF2B5EF4-FFF2-40B4-BE49-F238E27FC236}">
                <a16:creationId xmlns:a16="http://schemas.microsoft.com/office/drawing/2014/main" id="{D5787E62-B09D-43F0-B6FC-AD4E350A2A8E}"/>
              </a:ext>
            </a:extLst>
          </p:cNvPr>
          <p:cNvGrpSpPr/>
          <p:nvPr/>
        </p:nvGrpSpPr>
        <p:grpSpPr>
          <a:xfrm>
            <a:off x="7246962" y="4510586"/>
            <a:ext cx="2982035" cy="369332"/>
            <a:chOff x="7301553" y="4599296"/>
            <a:chExt cx="2982035" cy="369332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5915429-017D-4D75-882A-93BBAA7ED0B0}"/>
                </a:ext>
              </a:extLst>
            </p:cNvPr>
            <p:cNvSpPr txBox="1"/>
            <p:nvPr/>
          </p:nvSpPr>
          <p:spPr>
            <a:xfrm>
              <a:off x="7301553" y="4599296"/>
              <a:ext cx="11259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FF0000"/>
                  </a:solidFill>
                </a:rPr>
                <a:t>↓</a:t>
              </a:r>
              <a:r>
                <a:rPr lang="en-US" altLang="ko-KR" b="1" dirty="0">
                  <a:solidFill>
                    <a:srgbClr val="FF0000"/>
                  </a:solidFill>
                </a:rPr>
                <a:t>0.045</a:t>
              </a:r>
              <a:endParaRPr lang="ko-KR" alt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EF1EAF5-A729-4AE2-8398-4BF8140EF4F5}"/>
                </a:ext>
              </a:extLst>
            </p:cNvPr>
            <p:cNvSpPr txBox="1"/>
            <p:nvPr/>
          </p:nvSpPr>
          <p:spPr>
            <a:xfrm>
              <a:off x="9082585" y="4599296"/>
              <a:ext cx="12010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>
                  <a:solidFill>
                    <a:srgbClr val="FF0000"/>
                  </a:solidFill>
                </a:rPr>
                <a:t>↑</a:t>
              </a:r>
              <a:r>
                <a:rPr lang="en-US" altLang="ko-KR" b="1" dirty="0">
                  <a:solidFill>
                    <a:srgbClr val="FF0000"/>
                  </a:solidFill>
                </a:rPr>
                <a:t>0.0023</a:t>
              </a:r>
              <a:endParaRPr lang="ko-KR" altLang="en-US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9581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35588A3-5AFF-444A-BA1E-CBB9E963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87" y="148882"/>
            <a:ext cx="10515600" cy="895264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한계점 및 추후 진행방향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2702AF-F97F-42D5-94F5-BF4F78237D8E}"/>
              </a:ext>
            </a:extLst>
          </p:cNvPr>
          <p:cNvCxnSpPr/>
          <p:nvPr/>
        </p:nvCxnSpPr>
        <p:spPr>
          <a:xfrm>
            <a:off x="463378" y="895865"/>
            <a:ext cx="10896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07BF6D9-B7B7-4EAF-9B9D-C640F35F8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43" y="1278924"/>
            <a:ext cx="10896600" cy="5004487"/>
          </a:xfrm>
        </p:spPr>
        <p:txBody>
          <a:bodyPr>
            <a:normAutofit/>
          </a:bodyPr>
          <a:lstStyle/>
          <a:p>
            <a:r>
              <a:rPr lang="ko-KR" altLang="en-US" sz="24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한계점</a:t>
            </a:r>
            <a:endParaRPr lang="en-US" altLang="ko-KR" sz="24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단순한 이진분류 문제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sym typeface="Wingdings" panose="05000000000000000000" pitchFamily="2" charset="2"/>
              </a:rPr>
              <a:t>성능차이가 크지 않음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Fake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이미지에 대한 신뢰성 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sym typeface="Wingdings" panose="05000000000000000000" pitchFamily="2" charset="2"/>
              </a:rPr>
              <a:t>임상가의 재확인 必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  <a:sym typeface="Wingdings" panose="05000000000000000000" pitchFamily="2" charset="2"/>
            </a:endParaRPr>
          </a:p>
          <a:p>
            <a:pPr lvl="1"/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marL="228600" lvl="1">
              <a:spcBef>
                <a:spcPts val="1000"/>
              </a:spcBef>
            </a:pPr>
            <a:r>
              <a:rPr lang="ko-KR" altLang="en-US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추후 진행방향</a:t>
            </a:r>
            <a:endParaRPr lang="en-US" altLang="ko-KR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코로나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19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 외에 폐렴환자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SARS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환자 등의 데이터를 사용해 데이터 증강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내시경 이미지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,CT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이미지</a:t>
            </a:r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, MRI 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영상 등 활용</a:t>
            </a:r>
            <a:endParaRPr lang="en-US" altLang="ko-KR" sz="2000" b="1" dirty="0"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  <a:p>
            <a:pPr lvl="1"/>
            <a:r>
              <a:rPr lang="en-US" altLang="ko-KR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Image segmentation, object detection</a:t>
            </a:r>
            <a:r>
              <a:rPr lang="ko-KR" altLang="en-US" sz="2000" b="1" dirty="0"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과 같은 복잡한 연산에 활용</a:t>
            </a:r>
          </a:p>
        </p:txBody>
      </p:sp>
    </p:spTree>
    <p:extLst>
      <p:ext uri="{BB962C8B-B14F-4D97-AF65-F5344CB8AC3E}">
        <p14:creationId xmlns:p14="http://schemas.microsoft.com/office/powerpoint/2010/main" val="3753703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396</Words>
  <Application>Microsoft Office PowerPoint</Application>
  <PresentationFormat>와이드스크린</PresentationFormat>
  <Paragraphs>101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Inter</vt:lpstr>
      <vt:lpstr>나눔스퀘어라운드 Bold</vt:lpstr>
      <vt:lpstr>나눔스퀘어라운드 ExtraBold</vt:lpstr>
      <vt:lpstr>나눔스퀘어라운드 Regular</vt:lpstr>
      <vt:lpstr>맑은 고딕</vt:lpstr>
      <vt:lpstr>Arial</vt:lpstr>
      <vt:lpstr>Wingdings</vt:lpstr>
      <vt:lpstr>Office 테마</vt:lpstr>
      <vt:lpstr>GAN을 이용한 X-ray 이미지 증강</vt:lpstr>
      <vt:lpstr>프로젝트 진행 배경</vt:lpstr>
      <vt:lpstr>PowerPoint 프레젠테이션</vt:lpstr>
      <vt:lpstr>Pipeline</vt:lpstr>
      <vt:lpstr>GAN Model 학습</vt:lpstr>
      <vt:lpstr>GAN Model 학습</vt:lpstr>
      <vt:lpstr>이미지 분류</vt:lpstr>
      <vt:lpstr>분류 모델 성능 비교</vt:lpstr>
      <vt:lpstr>한계점 및 추후 진행방향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GAN을 이용한 X-ray 이미지 증강</dc:title>
  <dc:creator>skyto</dc:creator>
  <cp:lastModifiedBy>skyto</cp:lastModifiedBy>
  <cp:revision>11</cp:revision>
  <dcterms:created xsi:type="dcterms:W3CDTF">2022-01-12T02:39:21Z</dcterms:created>
  <dcterms:modified xsi:type="dcterms:W3CDTF">2022-01-12T06:45:52Z</dcterms:modified>
</cp:coreProperties>
</file>

<file path=docProps/thumbnail.jpeg>
</file>